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25"/>
  </p:notesMasterIdLst>
  <p:sldIdLst>
    <p:sldId id="256" r:id="rId2"/>
    <p:sldId id="278" r:id="rId3"/>
    <p:sldId id="264" r:id="rId4"/>
    <p:sldId id="265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800080"/>
    <a:srgbClr val="00CC99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6850C59-AE3E-460F-82D2-D5AB8365B06F}" type="datetimeFigureOut">
              <a:rPr lang="en-US"/>
              <a:pPr/>
              <a:t>2/1/2013</a:t>
            </a:fld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2AB326E-54AD-42E4-9EBA-86F2AAACC61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FA1EA8-A456-4D62-B0C5-D42B0EB255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CE789A-31D6-4B6B-A780-CAC4F2ECED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4B12D9-9476-41ED-87A8-91F37F0BA2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CCF925-AF82-49F3-856C-E876C763A2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78FDE9-DE62-4B9D-833F-68B7BDE2AE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5A8344-EDFE-415E-9037-F1A96607FB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FD1B83-48C8-4700-AEE6-5D28331072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D7EEDD-B46E-4EDA-9BC6-4E917F2FE8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372B2B-5442-4200-8273-93F73C92D3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54AED7-15FA-4E2D-BA63-E3FBF0876F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99FA8C-2CC2-4290-A17A-33E9E43B38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9A1D45-4F97-4DED-8B9B-46C3358563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488B2B-9337-4302-A5A4-69C7B4F6EFD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5400" b="1" smtClean="0">
                <a:solidFill>
                  <a:srgbClr val="FF0066"/>
                </a:solidFill>
                <a:ea typeface="ＭＳ Ｐゴシック" charset="-128"/>
              </a:rPr>
              <a:t>Chemical Reactions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886200"/>
            <a:ext cx="8077200" cy="17526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FF0066"/>
                </a:solidFill>
                <a:ea typeface="ＭＳ Ｐゴシック" charset="-128"/>
              </a:rPr>
              <a:t>Rearranging Atoms</a:t>
            </a:r>
          </a:p>
          <a:p>
            <a:pPr eaLnBrk="1" hangingPunct="1"/>
            <a:r>
              <a:rPr lang="en-US" sz="4000" b="1" smtClean="0">
                <a:solidFill>
                  <a:srgbClr val="FF0066"/>
                </a:solidFill>
                <a:ea typeface="ＭＳ Ｐゴシック" charset="-128"/>
              </a:rPr>
              <a:t>Forming New Compounds</a:t>
            </a:r>
          </a:p>
        </p:txBody>
      </p:sp>
      <p:sp>
        <p:nvSpPr>
          <p:cNvPr id="15363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" y="5943600"/>
            <a:ext cx="533400" cy="533400"/>
          </a:xfrm>
          <a:prstGeom prst="actionButtonForwardNex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smtClean="0">
                <a:solidFill>
                  <a:srgbClr val="FF0066"/>
                </a:solidFill>
                <a:ea typeface="ＭＳ Ｐゴシック" charset="-128"/>
              </a:rPr>
              <a:t>Chemical Reactions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smtClean="0">
                <a:solidFill>
                  <a:srgbClr val="800080"/>
                </a:solidFill>
                <a:ea typeface="ＭＳ Ｐゴシック" charset="-128"/>
                <a:cs typeface="Arial" pitchFamily="34" charset="0"/>
              </a:rPr>
              <a:t>Types of Reactions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  <a:cs typeface="Arial" pitchFamily="34" charset="0"/>
              </a:rPr>
              <a:t>	2.  Decomposition- breaking one 			compound apart into two or 		more elements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600" smtClean="0">
                <a:solidFill>
                  <a:srgbClr val="800080"/>
                </a:solidFill>
                <a:ea typeface="ＭＳ Ｐゴシック" charset="-128"/>
                <a:cs typeface="Arial" pitchFamily="34" charset="0"/>
              </a:rPr>
              <a:t>		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2H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2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O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(l)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 → 2H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2(g) 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+ O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2(g)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		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C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12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H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22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O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11(s)  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→ 12C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(s) 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+ 11H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2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O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(g)</a:t>
            </a:r>
            <a:endParaRPr lang="en-US" sz="3600" smtClean="0">
              <a:ea typeface="ＭＳ Ｐゴシック" charset="-128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3600" smtClean="0">
              <a:solidFill>
                <a:srgbClr val="800080"/>
              </a:solidFill>
              <a:ea typeface="ＭＳ Ｐゴシック" charset="-128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600" smtClean="0">
                <a:solidFill>
                  <a:srgbClr val="800080"/>
                </a:solidFill>
                <a:ea typeface="ＭＳ Ｐゴシック" charset="-128"/>
                <a:cs typeface="Arial" pitchFamily="34" charset="0"/>
              </a:rPr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smtClean="0">
                <a:solidFill>
                  <a:srgbClr val="FF0066"/>
                </a:solidFill>
                <a:ea typeface="ＭＳ Ｐゴシック" charset="-128"/>
              </a:rPr>
              <a:t>Chemical Reactions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solidFill>
                  <a:srgbClr val="800080"/>
                </a:solidFill>
                <a:ea typeface="ＭＳ Ｐゴシック" charset="-128"/>
                <a:cs typeface="Arial" pitchFamily="34" charset="0"/>
              </a:rPr>
              <a:t>Types of Reactions</a:t>
            </a:r>
            <a:endParaRPr lang="en-US" smtClean="0">
              <a:ea typeface="ＭＳ Ｐゴシック" charset="-128"/>
            </a:endParaRPr>
          </a:p>
          <a:p>
            <a:pPr eaLnBrk="1" hangingPunct="1">
              <a:buFontTx/>
              <a:buNone/>
            </a:pPr>
            <a:r>
              <a:rPr lang="en-US" smtClean="0">
                <a:ea typeface="ＭＳ Ｐゴシック" charset="-128"/>
              </a:rPr>
              <a:t>	</a:t>
            </a: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3.  Single Replacement- a single element 		replaces one part of a compound</a:t>
            </a:r>
          </a:p>
          <a:p>
            <a:pPr eaLnBrk="1" hangingPunct="1"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	</a:t>
            </a:r>
            <a:r>
              <a:rPr lang="en-US" sz="3600" smtClean="0">
                <a:ea typeface="ＭＳ Ｐゴシック" charset="-128"/>
              </a:rPr>
              <a:t>Fe</a:t>
            </a:r>
            <a:r>
              <a:rPr lang="en-US" sz="3600" baseline="-25000" smtClean="0">
                <a:ea typeface="ＭＳ Ｐゴシック" charset="-128"/>
              </a:rPr>
              <a:t>(s)</a:t>
            </a:r>
            <a:r>
              <a:rPr lang="en-US" sz="3600" smtClean="0">
                <a:ea typeface="ＭＳ Ｐゴシック" charset="-128"/>
              </a:rPr>
              <a:t> + CuSO</a:t>
            </a:r>
            <a:r>
              <a:rPr lang="en-US" sz="3600" baseline="-25000" smtClean="0">
                <a:ea typeface="ＭＳ Ｐゴシック" charset="-128"/>
              </a:rPr>
              <a:t>4(aq)</a:t>
            </a:r>
            <a:r>
              <a:rPr lang="en-US" sz="3600" smtClean="0">
                <a:ea typeface="ＭＳ Ｐゴシック" charset="-128"/>
              </a:rPr>
              <a:t> 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→ Cu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(s)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 + FeSO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4(aq)</a:t>
            </a:r>
            <a:endParaRPr lang="en-US" sz="3600" smtClean="0">
              <a:ea typeface="ＭＳ Ｐゴシック" charset="-128"/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en-US" sz="3600" smtClean="0">
                <a:ea typeface="ＭＳ Ｐゴシック" charset="-128"/>
                <a:cs typeface="Arial" pitchFamily="34" charset="0"/>
              </a:rPr>
              <a:t>		Mg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(s)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 + H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2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O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(l)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 → H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2(g)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 + MgO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(s)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smtClean="0">
                <a:solidFill>
                  <a:srgbClr val="FF0066"/>
                </a:solidFill>
                <a:ea typeface="ＭＳ Ｐゴシック" charset="-128"/>
              </a:rPr>
              <a:t>Chemical Reactions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solidFill>
                  <a:srgbClr val="800080"/>
                </a:solidFill>
                <a:ea typeface="ＭＳ Ｐゴシック" charset="-128"/>
              </a:rPr>
              <a:t>Types of Reactions</a:t>
            </a: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	</a:t>
            </a:r>
          </a:p>
          <a:p>
            <a:pPr eaLnBrk="1" hangingPunct="1"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4. Double Replacement- similar parts of two compounds switch places</a:t>
            </a:r>
          </a:p>
          <a:p>
            <a:pPr eaLnBrk="1" hangingPunct="1"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 	</a:t>
            </a:r>
            <a:r>
              <a:rPr lang="en-US" sz="3600" smtClean="0">
                <a:ea typeface="ＭＳ Ｐゴシック" charset="-128"/>
              </a:rPr>
              <a:t>HCl + NaOH →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 HOH + NaCl</a:t>
            </a:r>
          </a:p>
          <a:p>
            <a:pPr eaLnBrk="1" hangingPunct="1">
              <a:buFontTx/>
              <a:buNone/>
            </a:pPr>
            <a:r>
              <a:rPr lang="en-US" sz="3600" smtClean="0">
                <a:ea typeface="ＭＳ Ｐゴシック" charset="-128"/>
                <a:cs typeface="Arial" pitchFamily="34" charset="0"/>
              </a:rPr>
              <a:t>	2KI + Pb(NO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3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)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2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 → PbI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2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 + 2KNO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3</a:t>
            </a:r>
            <a:endParaRPr lang="en-US" smtClean="0">
              <a:solidFill>
                <a:srgbClr val="800080"/>
              </a:solidFill>
              <a:ea typeface="ＭＳ Ｐゴシック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>
                <a:solidFill>
                  <a:srgbClr val="FF0066"/>
                </a:solidFill>
                <a:ea typeface="ＭＳ Ｐゴシック" charset="-128"/>
              </a:rPr>
              <a:t>Chemical Reactions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solidFill>
                  <a:srgbClr val="800080"/>
                </a:solidFill>
                <a:ea typeface="ＭＳ Ｐゴシック" charset="-128"/>
              </a:rPr>
              <a:t>Reaction Rate</a:t>
            </a:r>
          </a:p>
          <a:p>
            <a:pPr lvl="1" eaLnBrk="1" hangingPunct="1"/>
            <a:r>
              <a:rPr lang="en-US" sz="3200" smtClean="0">
                <a:solidFill>
                  <a:srgbClr val="800080"/>
                </a:solidFill>
                <a:ea typeface="ＭＳ Ｐゴシック" charset="-128"/>
              </a:rPr>
              <a:t>Chemical reactions occur at different speeds.</a:t>
            </a: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  </a:t>
            </a:r>
          </a:p>
          <a:p>
            <a:pPr lvl="2" eaLnBrk="1" hangingPunct="1"/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Baking soda and vinegar</a:t>
            </a:r>
          </a:p>
          <a:p>
            <a:pPr lvl="2" eaLnBrk="1" hangingPunct="1"/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Decomposition of carbon compounds</a:t>
            </a:r>
          </a:p>
          <a:p>
            <a:pPr lvl="1" eaLnBrk="1" hangingPunct="1"/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Some reactions take fractions of a second to finish and others can take millions of years.</a:t>
            </a:r>
          </a:p>
          <a:p>
            <a:pPr lvl="2" eaLnBrk="1" hangingPunct="1"/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Ignition of trinitrotoluene</a:t>
            </a:r>
          </a:p>
          <a:p>
            <a:pPr lvl="2" eaLnBrk="1" hangingPunct="1"/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Half-life decay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2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>
                <a:solidFill>
                  <a:srgbClr val="FF0066"/>
                </a:solidFill>
                <a:ea typeface="ＭＳ Ｐゴシック" charset="-128"/>
              </a:rPr>
              <a:t>Chemical Reactions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solidFill>
                  <a:srgbClr val="800080"/>
                </a:solidFill>
                <a:ea typeface="ＭＳ Ｐゴシック" charset="-128"/>
              </a:rPr>
              <a:t>There are several things that affect how fast a reaction can take place:</a:t>
            </a:r>
          </a:p>
          <a:p>
            <a:pPr lvl="1" eaLnBrk="1" hangingPunct="1"/>
            <a:r>
              <a:rPr lang="en-US" sz="3200" smtClean="0">
                <a:solidFill>
                  <a:srgbClr val="800080"/>
                </a:solidFill>
                <a:ea typeface="ＭＳ Ｐゴシック" charset="-128"/>
              </a:rPr>
              <a:t>Types of substances</a:t>
            </a:r>
          </a:p>
          <a:p>
            <a:pPr lvl="2" eaLnBrk="1" hangingPunct="1"/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Certain substances will not react quickly because of differences in their structures </a:t>
            </a:r>
          </a:p>
          <a:p>
            <a:pPr lvl="1" eaLnBrk="1" hangingPunct="1"/>
            <a:r>
              <a:rPr lang="en-US" sz="3200" smtClean="0">
                <a:solidFill>
                  <a:srgbClr val="800080"/>
                </a:solidFill>
                <a:ea typeface="ＭＳ Ｐゴシック" charset="-128"/>
              </a:rPr>
              <a:t>Temperature</a:t>
            </a:r>
          </a:p>
          <a:p>
            <a:pPr lvl="2" eaLnBrk="1" hangingPunct="1"/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Heating a mixture of reactants usually speeds up the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>
                <a:solidFill>
                  <a:srgbClr val="FF0066"/>
                </a:solidFill>
                <a:ea typeface="ＭＳ Ｐゴシック" charset="-128"/>
              </a:rPr>
              <a:t>Chemical Reactions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US" sz="3200" smtClean="0">
                <a:solidFill>
                  <a:srgbClr val="800080"/>
                </a:solidFill>
                <a:ea typeface="ＭＳ Ｐゴシック" charset="-128"/>
              </a:rPr>
              <a:t>Agitation</a:t>
            </a:r>
          </a:p>
          <a:p>
            <a:pPr lvl="2" eaLnBrk="1" hangingPunct="1"/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Stirring a mixture of reactants causes them to come into contact with each other more often and speeds up the reaction</a:t>
            </a:r>
          </a:p>
          <a:p>
            <a:pPr lvl="1" eaLnBrk="1" hangingPunct="1"/>
            <a:r>
              <a:rPr lang="en-US" sz="3200" smtClean="0">
                <a:solidFill>
                  <a:srgbClr val="800080"/>
                </a:solidFill>
                <a:ea typeface="ＭＳ Ｐゴシック" charset="-128"/>
              </a:rPr>
              <a:t>Surface area</a:t>
            </a:r>
          </a:p>
          <a:p>
            <a:pPr lvl="2" eaLnBrk="1" hangingPunct="1"/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Crushing a substance gives more space for the substance to react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>
                <a:solidFill>
                  <a:srgbClr val="FF0066"/>
                </a:solidFill>
                <a:ea typeface="ＭＳ Ｐゴシック" charset="-128"/>
              </a:rPr>
              <a:t>Chemical Reactions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Concentration</a:t>
            </a:r>
          </a:p>
          <a:p>
            <a:pPr lvl="2" eaLnBrk="1" hangingPunct="1"/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If there is more of a substance present, it is easier for it to react</a:t>
            </a: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 </a:t>
            </a:r>
          </a:p>
          <a:p>
            <a:pPr lvl="1" eaLnBrk="1" hangingPunct="1"/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Catalysts</a:t>
            </a:r>
          </a:p>
          <a:p>
            <a:pPr lvl="2" eaLnBrk="1" hangingPunct="1"/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Substances added to a chemical reaction to speed it up (are not used up in the reaction and do not alter the reacting substances in any way)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>
                <a:solidFill>
                  <a:srgbClr val="FF0066"/>
                </a:solidFill>
                <a:ea typeface="ＭＳ Ｐゴシック" charset="-128"/>
              </a:rPr>
              <a:t>Chemical Reactions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solidFill>
                  <a:srgbClr val="800080"/>
                </a:solidFill>
                <a:ea typeface="ＭＳ Ｐゴシック" charset="-128"/>
              </a:rPr>
              <a:t>Equilibrium</a:t>
            </a:r>
          </a:p>
          <a:p>
            <a:pPr lvl="1" eaLnBrk="1" hangingPunct="1"/>
            <a:r>
              <a:rPr lang="en-US" sz="3200" smtClean="0">
                <a:solidFill>
                  <a:srgbClr val="800080"/>
                </a:solidFill>
                <a:ea typeface="ＭＳ Ｐゴシック" charset="-128"/>
              </a:rPr>
              <a:t>The point where opposite changes are happening at the same time at the same speed</a:t>
            </a:r>
          </a:p>
          <a:p>
            <a:pPr lvl="1" eaLnBrk="1" hangingPunct="1"/>
            <a:endParaRPr lang="en-US" sz="3200" smtClean="0">
              <a:solidFill>
                <a:srgbClr val="800080"/>
              </a:solidFill>
              <a:ea typeface="ＭＳ Ｐゴシック" charset="-128"/>
            </a:endParaRPr>
          </a:p>
          <a:p>
            <a:pPr lvl="1" eaLnBrk="1" hangingPunct="1"/>
            <a:r>
              <a:rPr lang="en-US" sz="3200" smtClean="0">
                <a:solidFill>
                  <a:srgbClr val="800080"/>
                </a:solidFill>
                <a:ea typeface="ＭＳ Ｐゴシック" charset="-128"/>
              </a:rPr>
              <a:t>Most life processes will move in a way to get to equilibrium.</a:t>
            </a:r>
          </a:p>
          <a:p>
            <a:pPr lvl="1" eaLnBrk="1" hangingPunct="1">
              <a:buFontTx/>
              <a:buNone/>
            </a:pPr>
            <a:endParaRPr lang="en-US" sz="3200" smtClean="0">
              <a:solidFill>
                <a:srgbClr val="800080"/>
              </a:solidFill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>
                <a:solidFill>
                  <a:srgbClr val="FF0066"/>
                </a:solidFill>
                <a:ea typeface="ＭＳ Ｐゴシック" charset="-128"/>
              </a:rPr>
              <a:t>Chemical Reactions</a:t>
            </a:r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Dynamic equilibrium</a:t>
            </a:r>
          </a:p>
          <a:p>
            <a:pPr lvl="1" eaLnBrk="1" hangingPunct="1"/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Particles can move around without affecting the overall situation</a:t>
            </a:r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2133600" y="3429000"/>
            <a:ext cx="4953000" cy="2362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6" name="Line 5"/>
          <p:cNvSpPr>
            <a:spLocks noChangeShapeType="1"/>
          </p:cNvSpPr>
          <p:nvPr/>
        </p:nvSpPr>
        <p:spPr bwMode="auto">
          <a:xfrm>
            <a:off x="2209800" y="47244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7" name="Line 6"/>
          <p:cNvSpPr>
            <a:spLocks noChangeShapeType="1"/>
          </p:cNvSpPr>
          <p:nvPr/>
        </p:nvSpPr>
        <p:spPr bwMode="auto">
          <a:xfrm>
            <a:off x="2209800" y="4648200"/>
            <a:ext cx="4648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8" name="Oval 8"/>
          <p:cNvSpPr>
            <a:spLocks noChangeArrowheads="1"/>
          </p:cNvSpPr>
          <p:nvPr/>
        </p:nvSpPr>
        <p:spPr bwMode="auto">
          <a:xfrm>
            <a:off x="4114800" y="48006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9" name="Oval 9"/>
          <p:cNvSpPr>
            <a:spLocks noChangeArrowheads="1"/>
          </p:cNvSpPr>
          <p:nvPr/>
        </p:nvSpPr>
        <p:spPr bwMode="auto">
          <a:xfrm>
            <a:off x="3810000" y="5334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0" name="Oval 10"/>
          <p:cNvSpPr>
            <a:spLocks noChangeArrowheads="1"/>
          </p:cNvSpPr>
          <p:nvPr/>
        </p:nvSpPr>
        <p:spPr bwMode="auto">
          <a:xfrm>
            <a:off x="5943600" y="5257800"/>
            <a:ext cx="3048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1" name="Oval 11"/>
          <p:cNvSpPr>
            <a:spLocks noChangeArrowheads="1"/>
          </p:cNvSpPr>
          <p:nvPr/>
        </p:nvSpPr>
        <p:spPr bwMode="auto">
          <a:xfrm>
            <a:off x="5105400" y="5029200"/>
            <a:ext cx="2286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2" name="Oval 12"/>
          <p:cNvSpPr>
            <a:spLocks noChangeArrowheads="1"/>
          </p:cNvSpPr>
          <p:nvPr/>
        </p:nvSpPr>
        <p:spPr bwMode="auto">
          <a:xfrm>
            <a:off x="3276600" y="4953000"/>
            <a:ext cx="3048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3" name="Oval 13"/>
          <p:cNvSpPr>
            <a:spLocks noChangeArrowheads="1"/>
          </p:cNvSpPr>
          <p:nvPr/>
        </p:nvSpPr>
        <p:spPr bwMode="auto">
          <a:xfrm>
            <a:off x="3200400" y="3657600"/>
            <a:ext cx="762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4" name="Oval 15"/>
          <p:cNvSpPr>
            <a:spLocks noChangeArrowheads="1"/>
          </p:cNvSpPr>
          <p:nvPr/>
        </p:nvSpPr>
        <p:spPr bwMode="auto">
          <a:xfrm>
            <a:off x="2514600" y="5029200"/>
            <a:ext cx="3810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5" name="Oval 16"/>
          <p:cNvSpPr>
            <a:spLocks noChangeArrowheads="1"/>
          </p:cNvSpPr>
          <p:nvPr/>
        </p:nvSpPr>
        <p:spPr bwMode="auto">
          <a:xfrm>
            <a:off x="4343400" y="3733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6" name="Oval 17"/>
          <p:cNvSpPr>
            <a:spLocks noChangeArrowheads="1"/>
          </p:cNvSpPr>
          <p:nvPr/>
        </p:nvSpPr>
        <p:spPr bwMode="auto">
          <a:xfrm>
            <a:off x="5943600" y="3810000"/>
            <a:ext cx="762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7" name="Oval 18"/>
          <p:cNvSpPr>
            <a:spLocks noChangeArrowheads="1"/>
          </p:cNvSpPr>
          <p:nvPr/>
        </p:nvSpPr>
        <p:spPr bwMode="auto">
          <a:xfrm>
            <a:off x="2819400" y="4038600"/>
            <a:ext cx="762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8" name="Oval 19"/>
          <p:cNvSpPr>
            <a:spLocks noChangeArrowheads="1"/>
          </p:cNvSpPr>
          <p:nvPr/>
        </p:nvSpPr>
        <p:spPr bwMode="auto">
          <a:xfrm>
            <a:off x="4953000" y="4114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9" name="Oval 20"/>
          <p:cNvSpPr>
            <a:spLocks noChangeArrowheads="1"/>
          </p:cNvSpPr>
          <p:nvPr/>
        </p:nvSpPr>
        <p:spPr bwMode="auto">
          <a:xfrm>
            <a:off x="3733800" y="4038600"/>
            <a:ext cx="762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70" name="Oval 21"/>
          <p:cNvSpPr>
            <a:spLocks noChangeArrowheads="1"/>
          </p:cNvSpPr>
          <p:nvPr/>
        </p:nvSpPr>
        <p:spPr bwMode="auto">
          <a:xfrm>
            <a:off x="6400800" y="4114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71" name="Line 22"/>
          <p:cNvSpPr>
            <a:spLocks noChangeShapeType="1"/>
          </p:cNvSpPr>
          <p:nvPr/>
        </p:nvSpPr>
        <p:spPr bwMode="auto">
          <a:xfrm flipV="1">
            <a:off x="6705600" y="43434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9172" name="Line 23"/>
          <p:cNvSpPr>
            <a:spLocks noChangeShapeType="1"/>
          </p:cNvSpPr>
          <p:nvPr/>
        </p:nvSpPr>
        <p:spPr bwMode="auto">
          <a:xfrm>
            <a:off x="2362200" y="41148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>
                <a:solidFill>
                  <a:srgbClr val="FF0066"/>
                </a:solidFill>
                <a:ea typeface="ＭＳ Ｐゴシック" charset="-128"/>
              </a:rPr>
              <a:t>Chemical Reactions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3600" smtClean="0">
                <a:solidFill>
                  <a:srgbClr val="800080"/>
                </a:solidFill>
                <a:ea typeface="ＭＳ Ｐゴシック" charset="-128"/>
              </a:rPr>
              <a:t>	Henri Louis LeCh</a:t>
            </a:r>
            <a:r>
              <a:rPr lang="en-US" sz="3600" smtClean="0">
                <a:solidFill>
                  <a:srgbClr val="800080"/>
                </a:solidFill>
                <a:ea typeface="ＭＳ Ｐゴシック" charset="-128"/>
                <a:cs typeface="Arial" pitchFamily="34" charset="0"/>
              </a:rPr>
              <a:t>âtelier</a:t>
            </a:r>
          </a:p>
          <a:p>
            <a:pPr eaLnBrk="1" hangingPunct="1">
              <a:buFontTx/>
              <a:buNone/>
            </a:pPr>
            <a:r>
              <a:rPr lang="en-US" sz="3600" smtClean="0">
                <a:solidFill>
                  <a:srgbClr val="800080"/>
                </a:solidFill>
                <a:ea typeface="ＭＳ Ｐゴシック" charset="-128"/>
                <a:cs typeface="Arial" pitchFamily="34" charset="0"/>
              </a:rPr>
              <a:t>	developed </a:t>
            </a:r>
            <a:r>
              <a:rPr lang="en-US" sz="3600" smtClean="0">
                <a:solidFill>
                  <a:srgbClr val="800080"/>
                </a:solidFill>
                <a:ea typeface="ＭＳ Ｐゴシック" charset="-128"/>
              </a:rPr>
              <a:t>LeCh</a:t>
            </a:r>
            <a:r>
              <a:rPr lang="en-US" sz="3600" smtClean="0">
                <a:solidFill>
                  <a:srgbClr val="800080"/>
                </a:solidFill>
                <a:ea typeface="ＭＳ Ｐゴシック" charset="-128"/>
                <a:cs typeface="Arial" pitchFamily="34" charset="0"/>
              </a:rPr>
              <a:t>âtelier</a:t>
            </a:r>
            <a:r>
              <a:rPr lang="ja-JP" altLang="en-US" sz="3600" smtClean="0">
                <a:solidFill>
                  <a:srgbClr val="800080"/>
                </a:solidFill>
                <a:ea typeface="ＭＳ Ｐゴシック" charset="-128"/>
                <a:cs typeface="Arial" pitchFamily="34" charset="0"/>
              </a:rPr>
              <a:t>’</a:t>
            </a:r>
            <a:r>
              <a:rPr lang="en-US" altLang="ja-JP" sz="3600" smtClean="0">
                <a:solidFill>
                  <a:srgbClr val="800080"/>
                </a:solidFill>
                <a:ea typeface="ＭＳ Ｐゴシック" charset="-128"/>
                <a:cs typeface="Arial" pitchFamily="34" charset="0"/>
              </a:rPr>
              <a:t>s Principle:</a:t>
            </a:r>
          </a:p>
          <a:p>
            <a:pPr eaLnBrk="1" hangingPunct="1">
              <a:buFontTx/>
              <a:buNone/>
            </a:pPr>
            <a:endParaRPr lang="en-US" sz="3600" smtClean="0">
              <a:solidFill>
                <a:srgbClr val="800080"/>
              </a:solidFill>
              <a:ea typeface="ＭＳ Ｐゴシック" charset="-128"/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en-US" sz="2800" smtClean="0">
                <a:solidFill>
                  <a:srgbClr val="800080"/>
                </a:solidFill>
                <a:ea typeface="ＭＳ Ｐゴシック" charset="-128"/>
                <a:cs typeface="Arial" pitchFamily="34" charset="0"/>
              </a:rPr>
              <a:t>If a system is at equilibrium and a condition is changed, the system will increase the opposing condition to move back to equilibrium.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smtClean="0">
                <a:solidFill>
                  <a:srgbClr val="FF0066"/>
                </a:solidFill>
                <a:ea typeface="ＭＳ Ｐゴシック" charset="-128"/>
              </a:rPr>
              <a:t>Chemical Reactions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Chemical reaction- two or more substances join together to produce new substances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>
                <a:solidFill>
                  <a:srgbClr val="FF0066"/>
                </a:solidFill>
                <a:ea typeface="ＭＳ Ｐゴシック" charset="-128"/>
              </a:rPr>
              <a:t>Chemical Reactions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3600" smtClean="0">
                <a:solidFill>
                  <a:srgbClr val="800080"/>
                </a:solidFill>
                <a:ea typeface="ＭＳ Ｐゴシック" charset="-128"/>
              </a:rPr>
              <a:t>There are several things that affect an equilibrium system: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3600" smtClean="0">
              <a:solidFill>
                <a:srgbClr val="800080"/>
              </a:solidFill>
              <a:ea typeface="ＭＳ Ｐゴシック" charset="-128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Adding more reactant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Shifts the equilibrium toward the products (more to react)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Adding more product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Shifts the equilibrium toward the reactants (more to react on the product side)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>
                <a:solidFill>
                  <a:srgbClr val="FF0066"/>
                </a:solidFill>
                <a:ea typeface="ＭＳ Ｐゴシック" charset="-128"/>
              </a:rPr>
              <a:t>Chemical Reactions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 startAt="3"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Increasing pressure (only for gases)</a:t>
            </a:r>
          </a:p>
          <a:p>
            <a:pPr marL="990600" lvl="1" indent="-533400" eaLnBrk="1" hangingPunct="1"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Usually shifts toward the product where there are less amounts.  Used in the Haber-Bausch process for making ammonia- one of the most important chemical reactions in manufacturing</a:t>
            </a:r>
          </a:p>
          <a:p>
            <a:pPr marL="609600" indent="-609600" eaLnBrk="1" hangingPunct="1">
              <a:buFontTx/>
              <a:buAutoNum type="arabicPeriod" startAt="3"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Changing the temperature</a:t>
            </a:r>
          </a:p>
          <a:p>
            <a:pPr marL="990600" lvl="1" indent="-533400" eaLnBrk="1" hangingPunct="1"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Compare it to a change in concentration</a:t>
            </a:r>
          </a:p>
          <a:p>
            <a:pPr marL="990600" lvl="1" indent="-533400" eaLnBrk="1" hangingPunct="1"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		H</a:t>
            </a:r>
            <a:r>
              <a:rPr lang="en-US" baseline="-25000" smtClean="0">
                <a:solidFill>
                  <a:srgbClr val="800080"/>
                </a:solidFill>
                <a:ea typeface="ＭＳ Ｐゴシック" charset="-128"/>
              </a:rPr>
              <a:t>2</a:t>
            </a: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O</a:t>
            </a:r>
            <a:r>
              <a:rPr lang="en-US" baseline="-25000" smtClean="0">
                <a:solidFill>
                  <a:srgbClr val="800080"/>
                </a:solidFill>
                <a:ea typeface="ＭＳ Ｐゴシック" charset="-128"/>
              </a:rPr>
              <a:t>(l)</a:t>
            </a: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  +  heat  →</a:t>
            </a:r>
            <a:r>
              <a:rPr lang="en-US" smtClean="0">
                <a:solidFill>
                  <a:srgbClr val="800080"/>
                </a:solidFill>
                <a:ea typeface="ＭＳ Ｐゴシック" charset="-128"/>
                <a:cs typeface="Arial" pitchFamily="34" charset="0"/>
              </a:rPr>
              <a:t> </a:t>
            </a: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H</a:t>
            </a:r>
            <a:r>
              <a:rPr lang="en-US" baseline="-25000" smtClean="0">
                <a:solidFill>
                  <a:srgbClr val="800080"/>
                </a:solidFill>
                <a:ea typeface="ＭＳ Ｐゴシック" charset="-128"/>
              </a:rPr>
              <a:t>2</a:t>
            </a: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O</a:t>
            </a:r>
            <a:r>
              <a:rPr lang="en-US" baseline="-25000" smtClean="0">
                <a:solidFill>
                  <a:srgbClr val="800080"/>
                </a:solidFill>
                <a:ea typeface="ＭＳ Ｐゴシック" charset="-128"/>
              </a:rPr>
              <a:t>(g)</a:t>
            </a: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>
                <a:solidFill>
                  <a:srgbClr val="FF0066"/>
                </a:solidFill>
                <a:ea typeface="ＭＳ Ｐゴシック" charset="-128"/>
              </a:rPr>
              <a:t>Chemical Reactions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 startAt="5"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Formation of a Gas</a:t>
            </a:r>
          </a:p>
          <a:p>
            <a:pPr marL="990600" lvl="1" indent="-533400" eaLnBrk="1" hangingPunct="1"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Shifts equilibrium heavily to the products because the product is being removed</a:t>
            </a:r>
          </a:p>
          <a:p>
            <a:pPr marL="990600" lvl="1" indent="-533400" eaLnBrk="1" hangingPunct="1">
              <a:buFontTx/>
              <a:buNone/>
            </a:pPr>
            <a:endParaRPr lang="en-US" smtClean="0">
              <a:solidFill>
                <a:srgbClr val="800080"/>
              </a:solidFill>
              <a:ea typeface="ＭＳ Ｐゴシック" charset="-128"/>
            </a:endParaRPr>
          </a:p>
          <a:p>
            <a:pPr marL="609600" indent="-609600" eaLnBrk="1" hangingPunct="1">
              <a:buFontTx/>
              <a:buAutoNum type="arabicPeriod" startAt="5"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Formation of a Precipitate</a:t>
            </a:r>
          </a:p>
          <a:p>
            <a:pPr marL="990600" lvl="1" indent="-533400" eaLnBrk="1" hangingPunct="1"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Shifts the equilibrium heavily to the products because the product is being removed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>
                <a:solidFill>
                  <a:srgbClr val="FF0066"/>
                </a:solidFill>
                <a:ea typeface="ＭＳ Ｐゴシック" charset="-128"/>
              </a:rPr>
              <a:t>Chemical Reactions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 startAt="7"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Adding a common ion</a:t>
            </a:r>
          </a:p>
          <a:p>
            <a:pPr marL="990600" lvl="1" indent="-533400" eaLnBrk="1" hangingPunct="1"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Sometimes a substance will break apart into ions, or ionize.</a:t>
            </a:r>
          </a:p>
          <a:p>
            <a:pPr marL="990600" lvl="1" indent="-533400" eaLnBrk="1" hangingPunct="1"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When a substance that contains the same ion as the reacting compound is added, the equilibrium shifts toward the reactants. </a:t>
            </a:r>
          </a:p>
          <a:p>
            <a:pPr marL="990600" lvl="1" indent="-533400" eaLnBrk="1" hangingPunct="1"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This can sometimes be tested by testing the pH of the solution.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smtClean="0">
                <a:solidFill>
                  <a:srgbClr val="FF0066"/>
                </a:solidFill>
                <a:ea typeface="ＭＳ Ｐゴシック" charset="-128"/>
              </a:rPr>
              <a:t>Chemical Reactions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Antoine Lavoisier was a French scientist who studied chemical reactions.</a:t>
            </a:r>
          </a:p>
          <a:p>
            <a:pPr eaLnBrk="1" hangingPunct="1">
              <a:lnSpc>
                <a:spcPct val="90000"/>
              </a:lnSpc>
            </a:pPr>
            <a:endParaRPr lang="en-US" smtClean="0">
              <a:solidFill>
                <a:srgbClr val="800080"/>
              </a:solidFill>
              <a:ea typeface="ＭＳ Ｐゴシック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	He discovered that mass is always conserved in a reaction.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mtClean="0">
              <a:solidFill>
                <a:srgbClr val="800080"/>
              </a:solidFill>
              <a:ea typeface="ＭＳ Ｐゴシック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	In other words, the amount of atoms on one side of the equation has to equal the amount on the other side.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smtClean="0">
                <a:solidFill>
                  <a:srgbClr val="FF0066"/>
                </a:solidFill>
                <a:ea typeface="ＭＳ Ｐゴシック" charset="-128"/>
              </a:rPr>
              <a:t>Chemical Reactions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In order to tell a reaction is happening, we look for </a:t>
            </a:r>
            <a:r>
              <a:rPr lang="en-US" sz="2800" b="1" u="sng" smtClean="0">
                <a:solidFill>
                  <a:srgbClr val="800080"/>
                </a:solidFill>
                <a:ea typeface="ＭＳ Ｐゴシック" charset="-128"/>
              </a:rPr>
              <a:t>indicators</a:t>
            </a:r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endParaRPr lang="en-US" sz="2800" smtClean="0">
              <a:solidFill>
                <a:srgbClr val="800080"/>
              </a:solidFill>
              <a:ea typeface="ＭＳ Ｐゴシック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				</a:t>
            </a:r>
            <a:r>
              <a:rPr lang="en-US" sz="2800" smtClean="0">
                <a:solidFill>
                  <a:srgbClr val="FFFF00"/>
                </a:solidFill>
                <a:ea typeface="ＭＳ Ｐゴシック" charset="-128"/>
              </a:rPr>
              <a:t>C</a:t>
            </a:r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olor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				</a:t>
            </a:r>
            <a:r>
              <a:rPr lang="en-US" sz="2800" smtClean="0">
                <a:solidFill>
                  <a:srgbClr val="FFFF00"/>
                </a:solidFill>
                <a:ea typeface="ＭＳ Ｐゴシック" charset="-128"/>
              </a:rPr>
              <a:t>H</a:t>
            </a:r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eat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			    sm</a:t>
            </a:r>
            <a:r>
              <a:rPr lang="en-US" sz="2800" smtClean="0">
                <a:solidFill>
                  <a:srgbClr val="FFFF00"/>
                </a:solidFill>
                <a:ea typeface="ＭＳ Ｐゴシック" charset="-128"/>
              </a:rPr>
              <a:t>E</a:t>
            </a:r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ll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		          	</a:t>
            </a:r>
            <a:r>
              <a:rPr lang="en-US" sz="2800" smtClean="0">
                <a:solidFill>
                  <a:srgbClr val="FFFF00"/>
                </a:solidFill>
                <a:ea typeface="ＭＳ Ｐゴシック" charset="-128"/>
              </a:rPr>
              <a:t>M</a:t>
            </a:r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ass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			     no</a:t>
            </a:r>
            <a:r>
              <a:rPr lang="en-US" sz="2800" smtClean="0">
                <a:solidFill>
                  <a:srgbClr val="FFFF00"/>
                </a:solidFill>
                <a:ea typeface="ＭＳ Ｐゴシック" charset="-128"/>
              </a:rPr>
              <a:t>I</a:t>
            </a:r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se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			   pre</a:t>
            </a:r>
            <a:r>
              <a:rPr lang="en-US" sz="2800" smtClean="0">
                <a:solidFill>
                  <a:srgbClr val="FFFF00"/>
                </a:solidFill>
                <a:ea typeface="ＭＳ Ｐゴシック" charset="-128"/>
              </a:rPr>
              <a:t>C</a:t>
            </a:r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ipitate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			      g</a:t>
            </a:r>
            <a:r>
              <a:rPr lang="en-US" sz="2800" smtClean="0">
                <a:solidFill>
                  <a:srgbClr val="FFFF00"/>
                </a:solidFill>
                <a:ea typeface="ＭＳ Ｐゴシック" charset="-128"/>
              </a:rPr>
              <a:t>A</a:t>
            </a:r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			        </a:t>
            </a:r>
            <a:r>
              <a:rPr lang="en-US" sz="2800" smtClean="0">
                <a:solidFill>
                  <a:srgbClr val="FFFF00"/>
                </a:solidFill>
                <a:ea typeface="ＭＳ Ｐゴシック" charset="-128"/>
              </a:rPr>
              <a:t>L</a:t>
            </a:r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smtClean="0">
                <a:solidFill>
                  <a:srgbClr val="FF0066"/>
                </a:solidFill>
                <a:ea typeface="ＭＳ Ｐゴシック" charset="-128"/>
              </a:rPr>
              <a:t>Chemical Reactions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Chemical Equations</a:t>
            </a:r>
          </a:p>
          <a:p>
            <a:pPr lvl="1" eaLnBrk="1" hangingPunct="1"/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Represent a chemical reaction in symbols</a:t>
            </a:r>
          </a:p>
          <a:p>
            <a:pPr lvl="1" eaLnBrk="1" hangingPunct="1"/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Show how atoms rearrange during a reaction</a:t>
            </a:r>
          </a:p>
          <a:p>
            <a:pPr lvl="1" eaLnBrk="1" hangingPunct="1"/>
            <a:endParaRPr lang="en-US" smtClean="0">
              <a:solidFill>
                <a:srgbClr val="800080"/>
              </a:solidFill>
              <a:ea typeface="ＭＳ Ｐゴシック" charset="-128"/>
            </a:endParaRPr>
          </a:p>
          <a:p>
            <a:pPr lvl="1" eaLnBrk="1" hangingPunct="1"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All equations are written in the same way:</a:t>
            </a:r>
          </a:p>
          <a:p>
            <a:pPr lvl="1" eaLnBrk="1" hangingPunct="1">
              <a:buFontTx/>
              <a:buNone/>
            </a:pPr>
            <a:r>
              <a:rPr lang="en-US" sz="3600" smtClean="0">
                <a:solidFill>
                  <a:srgbClr val="800080"/>
                </a:solidFill>
                <a:ea typeface="ＭＳ Ｐゴシック" charset="-128"/>
              </a:rPr>
              <a:t>			A + B →</a:t>
            </a:r>
            <a:r>
              <a:rPr lang="en-US" sz="3600" smtClean="0">
                <a:solidFill>
                  <a:srgbClr val="800080"/>
                </a:solidFill>
                <a:ea typeface="ＭＳ Ｐゴシック" charset="-128"/>
                <a:cs typeface="Arial" pitchFamily="34" charset="0"/>
              </a:rPr>
              <a:t> C + D</a:t>
            </a:r>
          </a:p>
          <a:p>
            <a:pPr lvl="1" eaLnBrk="1" hangingPunct="1">
              <a:buFontTx/>
              <a:buNone/>
            </a:pPr>
            <a:r>
              <a:rPr lang="en-US" sz="3600" smtClean="0">
                <a:solidFill>
                  <a:srgbClr val="800080"/>
                </a:solidFill>
                <a:ea typeface="ＭＳ Ｐゴシック" charset="-128"/>
                <a:cs typeface="Arial" pitchFamily="34" charset="0"/>
              </a:rPr>
              <a:t>		</a:t>
            </a:r>
            <a:r>
              <a:rPr lang="en-US" smtClean="0">
                <a:solidFill>
                  <a:srgbClr val="800080"/>
                </a:solidFill>
                <a:ea typeface="ＭＳ Ｐゴシック" charset="-128"/>
                <a:cs typeface="Arial" pitchFamily="34" charset="0"/>
              </a:rPr>
              <a:t>Reactants   Yields    Products</a:t>
            </a:r>
          </a:p>
          <a:p>
            <a:pPr lvl="1" eaLnBrk="1" hangingPunct="1"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  <a:cs typeface="Arial" pitchFamily="34" charset="0"/>
              </a:rPr>
              <a:t>Starting materials	     Ending materials</a:t>
            </a:r>
            <a:endParaRPr lang="en-US" sz="3600" smtClean="0">
              <a:solidFill>
                <a:srgbClr val="800080"/>
              </a:solidFill>
              <a:ea typeface="ＭＳ Ｐゴシック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5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50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smtClean="0">
                <a:solidFill>
                  <a:srgbClr val="FF0066"/>
                </a:solidFill>
                <a:ea typeface="ＭＳ Ｐゴシック" charset="-128"/>
              </a:rPr>
              <a:t>Chemical Reactions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Equations are made of compounds (element symbols), reaction symbols, and numbers in front of the compounds and behind the compounds.</a:t>
            </a:r>
          </a:p>
          <a:p>
            <a:pPr eaLnBrk="1" hangingPunct="1">
              <a:buFontTx/>
              <a:buNone/>
            </a:pPr>
            <a:r>
              <a:rPr lang="en-US" sz="3600" smtClean="0">
                <a:ea typeface="ＭＳ Ｐゴシック" charset="-128"/>
              </a:rPr>
              <a:t>		</a:t>
            </a:r>
            <a:r>
              <a:rPr lang="en-US" sz="4400" smtClean="0">
                <a:ea typeface="ＭＳ Ｐゴシック" charset="-128"/>
              </a:rPr>
              <a:t>2Mg</a:t>
            </a:r>
            <a:r>
              <a:rPr lang="en-US" sz="4400" baseline="-25000" smtClean="0">
                <a:ea typeface="ＭＳ Ｐゴシック" charset="-128"/>
              </a:rPr>
              <a:t>(s) </a:t>
            </a:r>
            <a:r>
              <a:rPr lang="en-US" sz="4400" smtClean="0">
                <a:ea typeface="ＭＳ Ｐゴシック" charset="-128"/>
              </a:rPr>
              <a:t>+ O</a:t>
            </a:r>
            <a:r>
              <a:rPr lang="en-US" sz="4400" baseline="-25000" smtClean="0">
                <a:ea typeface="ＭＳ Ｐゴシック" charset="-128"/>
              </a:rPr>
              <a:t>2(g) </a:t>
            </a:r>
            <a:r>
              <a:rPr lang="en-US" sz="4400" smtClean="0">
                <a:ea typeface="ＭＳ Ｐゴシック" charset="-128"/>
              </a:rPr>
              <a:t>→</a:t>
            </a:r>
            <a:r>
              <a:rPr lang="en-US" sz="4400" smtClean="0">
                <a:ea typeface="ＭＳ Ｐゴシック" charset="-128"/>
                <a:cs typeface="Arial" pitchFamily="34" charset="0"/>
              </a:rPr>
              <a:t> 2MgO</a:t>
            </a:r>
            <a:r>
              <a:rPr lang="en-US" sz="4400" baseline="-25000" smtClean="0">
                <a:ea typeface="ＭＳ Ｐゴシック" charset="-128"/>
                <a:cs typeface="Arial" pitchFamily="34" charset="0"/>
              </a:rPr>
              <a:t>(s)</a:t>
            </a:r>
            <a:endParaRPr lang="en-US" sz="3600" smtClean="0">
              <a:ea typeface="ＭＳ Ｐゴシック" charset="-128"/>
              <a:cs typeface="Arial" pitchFamily="34" charset="0"/>
            </a:endParaRPr>
          </a:p>
          <a:p>
            <a:pPr eaLnBrk="1" hangingPunct="1"/>
            <a:endParaRPr lang="en-US" sz="2800" smtClean="0">
              <a:solidFill>
                <a:srgbClr val="800080"/>
              </a:solidFill>
              <a:ea typeface="ＭＳ Ｐゴシック" charset="-128"/>
            </a:endParaRPr>
          </a:p>
          <a:p>
            <a:pPr eaLnBrk="1" hangingPunct="1"/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Coefficient- number in front of a compound that shows how many molecules are present</a:t>
            </a:r>
          </a:p>
          <a:p>
            <a:pPr eaLnBrk="1" hangingPunct="1">
              <a:buFontTx/>
              <a:buNone/>
            </a:pPr>
            <a:r>
              <a:rPr lang="en-US" sz="2800" smtClean="0">
                <a:solidFill>
                  <a:srgbClr val="800080"/>
                </a:solidFill>
                <a:ea typeface="ＭＳ Ｐゴシック" charset="-128"/>
              </a:rPr>
              <a:t>	 	</a:t>
            </a:r>
            <a:r>
              <a:rPr lang="en-US" sz="4400" u="sng" smtClean="0">
                <a:solidFill>
                  <a:srgbClr val="FFFF00"/>
                </a:solidFill>
                <a:ea typeface="ＭＳ Ｐゴシック" charset="-128"/>
              </a:rPr>
              <a:t>2</a:t>
            </a:r>
            <a:r>
              <a:rPr lang="en-US" sz="4400" smtClean="0">
                <a:ea typeface="ＭＳ Ｐゴシック" charset="-128"/>
              </a:rPr>
              <a:t>Mg</a:t>
            </a:r>
            <a:r>
              <a:rPr lang="en-US" sz="4400" baseline="-25000" smtClean="0">
                <a:ea typeface="ＭＳ Ｐゴシック" charset="-128"/>
              </a:rPr>
              <a:t>(s) </a:t>
            </a:r>
            <a:r>
              <a:rPr lang="en-US" sz="4400" smtClean="0">
                <a:ea typeface="ＭＳ Ｐゴシック" charset="-128"/>
              </a:rPr>
              <a:t>+ O</a:t>
            </a:r>
            <a:r>
              <a:rPr lang="en-US" sz="4400" baseline="-25000" smtClean="0">
                <a:ea typeface="ＭＳ Ｐゴシック" charset="-128"/>
              </a:rPr>
              <a:t>2(g) </a:t>
            </a:r>
            <a:r>
              <a:rPr lang="en-US" sz="4400" smtClean="0">
                <a:ea typeface="ＭＳ Ｐゴシック" charset="-128"/>
                <a:cs typeface="Arial" pitchFamily="34" charset="0"/>
              </a:rPr>
              <a:t>→ </a:t>
            </a:r>
            <a:r>
              <a:rPr lang="en-US" sz="4400" u="sng" smtClean="0">
                <a:solidFill>
                  <a:srgbClr val="FFFF00"/>
                </a:solidFill>
                <a:ea typeface="ＭＳ Ｐゴシック" charset="-128"/>
                <a:cs typeface="Arial" pitchFamily="34" charset="0"/>
              </a:rPr>
              <a:t>2</a:t>
            </a:r>
            <a:r>
              <a:rPr lang="en-US" sz="4400" smtClean="0">
                <a:ea typeface="ＭＳ Ｐゴシック" charset="-128"/>
                <a:cs typeface="Arial" pitchFamily="34" charset="0"/>
              </a:rPr>
              <a:t>MgO</a:t>
            </a:r>
            <a:r>
              <a:rPr lang="en-US" sz="4400" baseline="-25000" smtClean="0">
                <a:ea typeface="ＭＳ Ｐゴシック" charset="-128"/>
                <a:cs typeface="Arial" pitchFamily="34" charset="0"/>
              </a:rPr>
              <a:t>(s)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smtClean="0">
                <a:solidFill>
                  <a:srgbClr val="FF0066"/>
                </a:solidFill>
                <a:ea typeface="ＭＳ Ｐゴシック" charset="-128"/>
              </a:rPr>
              <a:t>Chemical Reactions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Balancing Equations</a:t>
            </a:r>
          </a:p>
          <a:p>
            <a:pPr lvl="1" eaLnBrk="1" hangingPunct="1"/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Elements must be equal on both sides</a:t>
            </a:r>
          </a:p>
          <a:p>
            <a:pPr lvl="1" eaLnBrk="1" hangingPunct="1"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	</a:t>
            </a:r>
            <a:r>
              <a:rPr lang="en-US" sz="3600" smtClean="0">
                <a:ea typeface="ＭＳ Ｐゴシック" charset="-128"/>
              </a:rPr>
              <a:t>		</a:t>
            </a:r>
            <a:r>
              <a:rPr lang="en-US" sz="3600" smtClean="0">
                <a:solidFill>
                  <a:srgbClr val="FFFF00"/>
                </a:solidFill>
                <a:ea typeface="ＭＳ Ｐゴシック" charset="-128"/>
              </a:rPr>
              <a:t>Zn</a:t>
            </a:r>
            <a:r>
              <a:rPr lang="en-US" sz="3600" baseline="-25000" smtClean="0">
                <a:solidFill>
                  <a:srgbClr val="FFFF00"/>
                </a:solidFill>
                <a:ea typeface="ＭＳ Ｐゴシック" charset="-128"/>
              </a:rPr>
              <a:t>(s)</a:t>
            </a:r>
            <a:r>
              <a:rPr lang="en-US" sz="3600" smtClean="0">
                <a:ea typeface="ＭＳ Ｐゴシック" charset="-128"/>
              </a:rPr>
              <a:t> + S</a:t>
            </a:r>
            <a:r>
              <a:rPr lang="en-US" sz="3600" baseline="-25000" smtClean="0">
                <a:ea typeface="ＭＳ Ｐゴシック" charset="-128"/>
              </a:rPr>
              <a:t>(s)</a:t>
            </a:r>
            <a:r>
              <a:rPr lang="en-US" sz="3600" smtClean="0">
                <a:ea typeface="ＭＳ Ｐゴシック" charset="-128"/>
              </a:rPr>
              <a:t> →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 </a:t>
            </a:r>
            <a:r>
              <a:rPr lang="en-US" sz="3600" smtClean="0">
                <a:solidFill>
                  <a:srgbClr val="FFFF00"/>
                </a:solidFill>
                <a:ea typeface="ＭＳ Ｐゴシック" charset="-128"/>
                <a:cs typeface="Arial" pitchFamily="34" charset="0"/>
              </a:rPr>
              <a:t>Zn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S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(s)</a:t>
            </a:r>
            <a:endParaRPr lang="en-US" smtClean="0">
              <a:solidFill>
                <a:srgbClr val="800080"/>
              </a:solidFill>
              <a:ea typeface="ＭＳ Ｐゴシック" charset="-128"/>
              <a:cs typeface="Arial" pitchFamily="34" charset="0"/>
            </a:endParaRPr>
          </a:p>
          <a:p>
            <a:pPr lvl="1" eaLnBrk="1" hangingPunct="1"/>
            <a:r>
              <a:rPr lang="en-US" b="1" i="1" u="sng" smtClean="0">
                <a:solidFill>
                  <a:srgbClr val="800080"/>
                </a:solidFill>
                <a:ea typeface="ＭＳ Ｐゴシック" charset="-128"/>
              </a:rPr>
              <a:t>Never</a:t>
            </a:r>
            <a:r>
              <a:rPr lang="en-US" b="1" smtClean="0">
                <a:solidFill>
                  <a:srgbClr val="800080"/>
                </a:solidFill>
                <a:ea typeface="ＭＳ Ｐゴシック" charset="-128"/>
              </a:rPr>
              <a:t> </a:t>
            </a: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change anything except the coefficients.  Subscripts cannot be changed.</a:t>
            </a:r>
          </a:p>
          <a:p>
            <a:pPr lvl="1" eaLnBrk="1" hangingPunct="1"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		</a:t>
            </a:r>
            <a:r>
              <a:rPr lang="en-US" sz="4400" smtClean="0">
                <a:ea typeface="ＭＳ Ｐゴシック" charset="-128"/>
              </a:rPr>
              <a:t>2Na</a:t>
            </a:r>
            <a:r>
              <a:rPr lang="en-US" sz="4400" baseline="-25000" smtClean="0">
                <a:ea typeface="ＭＳ Ｐゴシック" charset="-128"/>
              </a:rPr>
              <a:t>(s) </a:t>
            </a:r>
            <a:r>
              <a:rPr lang="en-US" sz="4400" smtClean="0">
                <a:ea typeface="ＭＳ Ｐゴシック" charset="-128"/>
              </a:rPr>
              <a:t>+ Cl</a:t>
            </a:r>
            <a:r>
              <a:rPr lang="en-US" sz="4400" b="1" u="sng" baseline="-25000" smtClean="0">
                <a:solidFill>
                  <a:srgbClr val="FFFF00"/>
                </a:solidFill>
                <a:ea typeface="ＭＳ Ｐゴシック" charset="-128"/>
              </a:rPr>
              <a:t>2</a:t>
            </a:r>
            <a:r>
              <a:rPr lang="en-US" sz="4400" baseline="-25000" smtClean="0">
                <a:ea typeface="ＭＳ Ｐゴシック" charset="-128"/>
              </a:rPr>
              <a:t>(g) </a:t>
            </a:r>
            <a:r>
              <a:rPr lang="en-US" sz="4400" smtClean="0">
                <a:ea typeface="ＭＳ Ｐゴシック" charset="-128"/>
                <a:cs typeface="Arial" pitchFamily="34" charset="0"/>
              </a:rPr>
              <a:t>→ 2NaCl</a:t>
            </a:r>
            <a:r>
              <a:rPr lang="en-US" sz="4400" baseline="-25000" smtClean="0">
                <a:ea typeface="ＭＳ Ｐゴシック" charset="-128"/>
                <a:cs typeface="Arial" pitchFamily="34" charset="0"/>
              </a:rPr>
              <a:t>(s)</a:t>
            </a:r>
            <a:endParaRPr lang="en-US" sz="3600" smtClean="0">
              <a:ea typeface="ＭＳ Ｐゴシック" charset="-128"/>
              <a:cs typeface="Arial" pitchFamily="34" charset="0"/>
            </a:endParaRPr>
          </a:p>
          <a:p>
            <a:pPr eaLnBrk="1" hangingPunct="1"/>
            <a:endParaRPr lang="en-US" smtClean="0">
              <a:solidFill>
                <a:srgbClr val="800080"/>
              </a:solidFill>
              <a:ea typeface="ＭＳ Ｐゴシック" charset="-128"/>
            </a:endParaRPr>
          </a:p>
          <a:p>
            <a:pPr eaLnBrk="1" hangingPunct="1"/>
            <a:endParaRPr lang="en-US" sz="4000" smtClean="0">
              <a:ea typeface="ＭＳ Ｐゴシック" charset="-128"/>
              <a:cs typeface="Arial" pitchFamily="34" charset="0"/>
            </a:endParaRPr>
          </a:p>
          <a:p>
            <a:pPr eaLnBrk="1" hangingPunct="1"/>
            <a:endParaRPr lang="en-US" smtClean="0">
              <a:solidFill>
                <a:srgbClr val="800080"/>
              </a:solidFill>
              <a:ea typeface="ＭＳ Ｐゴシック" charset="-128"/>
            </a:endParaRPr>
          </a:p>
          <a:p>
            <a:pPr eaLnBrk="1" hangingPunct="1"/>
            <a:endParaRPr lang="en-US" smtClean="0">
              <a:solidFill>
                <a:srgbClr val="800080"/>
              </a:solidFill>
              <a:ea typeface="ＭＳ Ｐゴシック" charset="-128"/>
            </a:endParaRPr>
          </a:p>
          <a:p>
            <a:pPr lvl="1" eaLnBrk="1" hangingPunct="1"/>
            <a:endParaRPr lang="en-US" smtClean="0">
              <a:solidFill>
                <a:srgbClr val="800080"/>
              </a:solidFill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smtClean="0">
                <a:solidFill>
                  <a:srgbClr val="FF0066"/>
                </a:solidFill>
                <a:ea typeface="ＭＳ Ｐゴシック" charset="-128"/>
              </a:rPr>
              <a:t>Chemical Reactions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lvl="1" eaLnBrk="1" hangingPunct="1"/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Draw a line through the arrow to separate the sides</a:t>
            </a:r>
          </a:p>
          <a:p>
            <a:pPr lvl="1" eaLnBrk="1" hangingPunct="1"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		</a:t>
            </a:r>
            <a:r>
              <a:rPr lang="en-US" sz="3600" smtClean="0">
                <a:ea typeface="ＭＳ Ｐゴシック" charset="-128"/>
              </a:rPr>
              <a:t>Fe</a:t>
            </a:r>
            <a:r>
              <a:rPr lang="en-US" sz="3600" baseline="-25000" smtClean="0">
                <a:ea typeface="ＭＳ Ｐゴシック" charset="-128"/>
              </a:rPr>
              <a:t>(s)</a:t>
            </a:r>
            <a:r>
              <a:rPr lang="en-US" sz="3600" smtClean="0">
                <a:ea typeface="ＭＳ Ｐゴシック" charset="-128"/>
              </a:rPr>
              <a:t> + Br</a:t>
            </a:r>
            <a:r>
              <a:rPr lang="en-US" sz="3600" baseline="-25000" smtClean="0">
                <a:ea typeface="ＭＳ Ｐゴシック" charset="-128"/>
              </a:rPr>
              <a:t>2(l)</a:t>
            </a:r>
            <a:r>
              <a:rPr lang="en-US" sz="3600" smtClean="0">
                <a:ea typeface="ＭＳ Ｐゴシック" charset="-128"/>
              </a:rPr>
              <a:t>		FeBr</a:t>
            </a:r>
            <a:r>
              <a:rPr lang="en-US" sz="3600" baseline="-25000" smtClean="0">
                <a:ea typeface="ＭＳ Ｐゴシック" charset="-128"/>
              </a:rPr>
              <a:t>3(s)</a:t>
            </a:r>
            <a:endParaRPr lang="en-US" smtClean="0">
              <a:solidFill>
                <a:srgbClr val="800080"/>
              </a:solidFill>
              <a:ea typeface="ＭＳ Ｐゴシック" charset="-128"/>
            </a:endParaRPr>
          </a:p>
          <a:p>
            <a:pPr lvl="1" eaLnBrk="1" hangingPunct="1"/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Balance one element at a time</a:t>
            </a:r>
          </a:p>
          <a:p>
            <a:pPr lvl="1" eaLnBrk="1" hangingPunct="1"/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Balance </a:t>
            </a:r>
            <a:r>
              <a:rPr lang="en-US" b="1" i="1" u="sng" smtClean="0">
                <a:solidFill>
                  <a:srgbClr val="800080"/>
                </a:solidFill>
                <a:ea typeface="ＭＳ Ｐゴシック" charset="-128"/>
              </a:rPr>
              <a:t>O</a:t>
            </a: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 and </a:t>
            </a:r>
            <a:r>
              <a:rPr lang="en-US" b="1" i="1" u="sng" smtClean="0">
                <a:solidFill>
                  <a:srgbClr val="800080"/>
                </a:solidFill>
                <a:ea typeface="ＭＳ Ｐゴシック" charset="-128"/>
              </a:rPr>
              <a:t>H</a:t>
            </a: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 last</a:t>
            </a:r>
          </a:p>
          <a:p>
            <a:pPr lvl="1" eaLnBrk="1" hangingPunct="1"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		</a:t>
            </a:r>
            <a:r>
              <a:rPr lang="en-US" sz="3600" smtClean="0">
                <a:solidFill>
                  <a:srgbClr val="FFFF00"/>
                </a:solidFill>
                <a:ea typeface="ＭＳ Ｐゴシック" charset="-128"/>
              </a:rPr>
              <a:t>C</a:t>
            </a:r>
            <a:r>
              <a:rPr lang="en-US" sz="3600" baseline="-25000" smtClean="0">
                <a:solidFill>
                  <a:srgbClr val="FFFF00"/>
                </a:solidFill>
                <a:ea typeface="ＭＳ Ｐゴシック" charset="-128"/>
              </a:rPr>
              <a:t>(s)</a:t>
            </a:r>
            <a:r>
              <a:rPr lang="en-US" sz="3600" smtClean="0">
                <a:ea typeface="ＭＳ Ｐゴシック" charset="-128"/>
              </a:rPr>
              <a:t> + O</a:t>
            </a:r>
            <a:r>
              <a:rPr lang="en-US" sz="3600" baseline="-25000" smtClean="0">
                <a:ea typeface="ＭＳ Ｐゴシック" charset="-128"/>
              </a:rPr>
              <a:t>2(g)</a:t>
            </a:r>
            <a:r>
              <a:rPr lang="en-US" sz="3600" smtClean="0">
                <a:ea typeface="ＭＳ Ｐゴシック" charset="-128"/>
              </a:rPr>
              <a:t> →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 </a:t>
            </a:r>
            <a:r>
              <a:rPr lang="en-US" sz="3600" smtClean="0">
                <a:solidFill>
                  <a:srgbClr val="FFFF00"/>
                </a:solidFill>
                <a:ea typeface="ＭＳ Ｐゴシック" charset="-128"/>
                <a:cs typeface="Arial" pitchFamily="34" charset="0"/>
              </a:rPr>
              <a:t>C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O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2(g)</a:t>
            </a:r>
            <a:endParaRPr lang="en-US" smtClean="0">
              <a:solidFill>
                <a:srgbClr val="800080"/>
              </a:solidFill>
              <a:ea typeface="ＭＳ Ｐゴシック" charset="-128"/>
              <a:cs typeface="Arial" pitchFamily="34" charset="0"/>
            </a:endParaRPr>
          </a:p>
          <a:p>
            <a:pPr lvl="1" eaLnBrk="1" hangingPunct="1"/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Coefficients are multiplied by anything in the formula</a:t>
            </a:r>
          </a:p>
          <a:p>
            <a:pPr lvl="1" eaLnBrk="1" hangingPunct="1"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			</a:t>
            </a:r>
            <a:r>
              <a:rPr lang="en-US" sz="4400" smtClean="0">
                <a:ea typeface="ＭＳ Ｐゴシック" charset="-128"/>
                <a:cs typeface="Arial" pitchFamily="34" charset="0"/>
              </a:rPr>
              <a:t>2NaCl = 2 Na and 2 Cl</a:t>
            </a:r>
          </a:p>
        </p:txBody>
      </p:sp>
      <p:sp>
        <p:nvSpPr>
          <p:cNvPr id="28675" name="Text Box 4"/>
          <p:cNvSpPr txBox="1">
            <a:spLocks noChangeArrowheads="1"/>
          </p:cNvSpPr>
          <p:nvPr/>
        </p:nvSpPr>
        <p:spPr bwMode="auto">
          <a:xfrm>
            <a:off x="1752600" y="2667000"/>
            <a:ext cx="274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8676" name="Line 7"/>
          <p:cNvSpPr>
            <a:spLocks noChangeShapeType="1"/>
          </p:cNvSpPr>
          <p:nvPr/>
        </p:nvSpPr>
        <p:spPr bwMode="auto">
          <a:xfrm>
            <a:off x="3886200" y="28956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77" name="Line 9"/>
          <p:cNvSpPr>
            <a:spLocks noChangeShapeType="1"/>
          </p:cNvSpPr>
          <p:nvPr/>
        </p:nvSpPr>
        <p:spPr bwMode="auto">
          <a:xfrm>
            <a:off x="4343400" y="22860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smtClean="0">
                <a:solidFill>
                  <a:srgbClr val="FF0066"/>
                </a:solidFill>
                <a:ea typeface="ＭＳ Ｐゴシック" charset="-128"/>
              </a:rPr>
              <a:t>Chemical Reactions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sz="3600" smtClean="0">
                <a:solidFill>
                  <a:srgbClr val="800080"/>
                </a:solidFill>
                <a:ea typeface="ＭＳ Ｐゴシック" charset="-128"/>
              </a:rPr>
              <a:t>Types of Reactions</a:t>
            </a:r>
          </a:p>
          <a:p>
            <a:pPr marL="990600" lvl="1" indent="-533400" eaLnBrk="1" hangingPunct="1">
              <a:buFontTx/>
              <a:buAutoNum type="arabicPeriod"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Synthesis- joining two elements together to 		make one compound</a:t>
            </a:r>
          </a:p>
          <a:p>
            <a:pPr marL="990600" lvl="1" indent="-533400" eaLnBrk="1" hangingPunct="1">
              <a:buFontTx/>
              <a:buNone/>
            </a:pPr>
            <a:r>
              <a:rPr lang="en-US" smtClean="0">
                <a:solidFill>
                  <a:srgbClr val="800080"/>
                </a:solidFill>
                <a:ea typeface="ＭＳ Ｐゴシック" charset="-128"/>
              </a:rPr>
              <a:t>	</a:t>
            </a:r>
            <a:r>
              <a:rPr lang="en-US" sz="3600" smtClean="0">
                <a:ea typeface="ＭＳ Ｐゴシック" charset="-128"/>
              </a:rPr>
              <a:t>2K</a:t>
            </a:r>
            <a:r>
              <a:rPr lang="en-US" sz="3600" baseline="-25000" smtClean="0">
                <a:ea typeface="ＭＳ Ｐゴシック" charset="-128"/>
              </a:rPr>
              <a:t>(s)</a:t>
            </a:r>
            <a:r>
              <a:rPr lang="en-US" sz="3600" smtClean="0">
                <a:ea typeface="ＭＳ Ｐゴシック" charset="-128"/>
              </a:rPr>
              <a:t> + Cl</a:t>
            </a:r>
            <a:r>
              <a:rPr lang="en-US" sz="3600" baseline="-25000" smtClean="0">
                <a:ea typeface="ＭＳ Ｐゴシック" charset="-128"/>
              </a:rPr>
              <a:t>2(g)</a:t>
            </a:r>
            <a:r>
              <a:rPr lang="en-US" sz="3600" smtClean="0">
                <a:ea typeface="ＭＳ Ｐゴシック" charset="-128"/>
              </a:rPr>
              <a:t> →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 2KCl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(s)</a:t>
            </a:r>
            <a:endParaRPr lang="en-US" sz="3600" smtClean="0">
              <a:ea typeface="ＭＳ Ｐゴシック" charset="-128"/>
              <a:cs typeface="Arial" pitchFamily="34" charset="0"/>
            </a:endParaRPr>
          </a:p>
          <a:p>
            <a:pPr marL="990600" lvl="1" indent="-533400" eaLnBrk="1" hangingPunct="1">
              <a:buFontTx/>
              <a:buNone/>
            </a:pPr>
            <a:r>
              <a:rPr lang="en-US" sz="3600" smtClean="0">
                <a:ea typeface="ＭＳ Ｐゴシック" charset="-128"/>
                <a:cs typeface="Arial" pitchFamily="34" charset="0"/>
              </a:rPr>
              <a:t>	 </a:t>
            </a:r>
            <a:r>
              <a:rPr lang="en-US" sz="3600" smtClean="0">
                <a:ea typeface="ＭＳ Ｐゴシック" charset="-128"/>
              </a:rPr>
              <a:t>C</a:t>
            </a:r>
            <a:r>
              <a:rPr lang="en-US" sz="3600" baseline="-25000" smtClean="0">
                <a:ea typeface="ＭＳ Ｐゴシック" charset="-128"/>
              </a:rPr>
              <a:t>(s)</a:t>
            </a:r>
            <a:r>
              <a:rPr lang="en-US" sz="3600" smtClean="0">
                <a:ea typeface="ＭＳ Ｐゴシック" charset="-128"/>
              </a:rPr>
              <a:t> + O</a:t>
            </a:r>
            <a:r>
              <a:rPr lang="en-US" sz="3600" baseline="-25000" smtClean="0">
                <a:ea typeface="ＭＳ Ｐゴシック" charset="-128"/>
              </a:rPr>
              <a:t>2(g)</a:t>
            </a:r>
            <a:r>
              <a:rPr lang="en-US" sz="3600" smtClean="0">
                <a:ea typeface="ＭＳ Ｐゴシック" charset="-128"/>
              </a:rPr>
              <a:t> </a:t>
            </a:r>
            <a:r>
              <a:rPr lang="en-US" sz="3600" smtClean="0">
                <a:ea typeface="ＭＳ Ｐゴシック" charset="-128"/>
                <a:cs typeface="Arial" pitchFamily="34" charset="0"/>
              </a:rPr>
              <a:t>→ CO</a:t>
            </a:r>
            <a:r>
              <a:rPr lang="en-US" sz="3600" baseline="-25000" smtClean="0">
                <a:ea typeface="ＭＳ Ｐゴシック" charset="-128"/>
                <a:cs typeface="Arial" pitchFamily="34" charset="0"/>
              </a:rPr>
              <a:t>2(g)</a:t>
            </a:r>
          </a:p>
          <a:p>
            <a:pPr marL="990600" lvl="1" indent="-533400" eaLnBrk="1" hangingPunct="1">
              <a:buFontTx/>
              <a:buNone/>
            </a:pPr>
            <a:endParaRPr lang="en-US" sz="3200" smtClean="0">
              <a:solidFill>
                <a:srgbClr val="800080"/>
              </a:solidFill>
              <a:ea typeface="ＭＳ Ｐゴシック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1791</TotalTime>
  <Words>545</Words>
  <Application>Microsoft Office PowerPoint</Application>
  <PresentationFormat>On-screen Show (4:3)</PresentationFormat>
  <Paragraphs>137</Paragraphs>
  <Slides>23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ＭＳ Ｐゴシック</vt:lpstr>
      <vt:lpstr>Calibri</vt:lpstr>
      <vt:lpstr>Default Design</vt:lpstr>
      <vt:lpstr>Chemical Reactions</vt:lpstr>
      <vt:lpstr>Chemical Reactions</vt:lpstr>
      <vt:lpstr>Chemical Reactions</vt:lpstr>
      <vt:lpstr>Chemical Reactions</vt:lpstr>
      <vt:lpstr>Chemical Reactions</vt:lpstr>
      <vt:lpstr>Chemical Reactions</vt:lpstr>
      <vt:lpstr>Chemical Reactions</vt:lpstr>
      <vt:lpstr>Chemical Reactions</vt:lpstr>
      <vt:lpstr>Chemical Reactions</vt:lpstr>
      <vt:lpstr>Chemical Reactions</vt:lpstr>
      <vt:lpstr>Chemical Reactions</vt:lpstr>
      <vt:lpstr>Chemical Reactions</vt:lpstr>
      <vt:lpstr>Chemical Reactions</vt:lpstr>
      <vt:lpstr>Chemical Reactions</vt:lpstr>
      <vt:lpstr>Chemical Reactions</vt:lpstr>
      <vt:lpstr>Chemical Reactions</vt:lpstr>
      <vt:lpstr>Chemical Reactions</vt:lpstr>
      <vt:lpstr>Chemical Reactions</vt:lpstr>
      <vt:lpstr>Chemical Reactions</vt:lpstr>
      <vt:lpstr>Chemical Reactions</vt:lpstr>
      <vt:lpstr>Chemical Reactions</vt:lpstr>
      <vt:lpstr>Chemical Reactions</vt:lpstr>
      <vt:lpstr>Chemical Reactions</vt:lpstr>
    </vt:vector>
  </TitlesOfParts>
  <Company>BASD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Reactions</dc:title>
  <dc:creator>End User</dc:creator>
  <cp:lastModifiedBy>End User</cp:lastModifiedBy>
  <cp:revision>27</cp:revision>
  <dcterms:created xsi:type="dcterms:W3CDTF">2004-09-20T15:26:49Z</dcterms:created>
  <dcterms:modified xsi:type="dcterms:W3CDTF">2013-02-01T16:28:31Z</dcterms:modified>
</cp:coreProperties>
</file>